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72" r:id="rId12"/>
    <p:sldId id="266" r:id="rId13"/>
    <p:sldId id="267" r:id="rId14"/>
    <p:sldId id="268" r:id="rId15"/>
    <p:sldId id="269" r:id="rId16"/>
    <p:sldId id="271" r:id="rId17"/>
    <p:sldId id="273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3243" autoAdjust="0"/>
  </p:normalViewPr>
  <p:slideViewPr>
    <p:cSldViewPr snapToGrid="0">
      <p:cViewPr varScale="1">
        <p:scale>
          <a:sx n="62" d="100"/>
          <a:sy n="62" d="100"/>
        </p:scale>
        <p:origin x="159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A620E-7F32-476C-869E-4B4FB058D19B}" type="datetimeFigureOut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82D71-D08C-48D0-AA71-47C3481E23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7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82D71-D08C-48D0-AA71-47C3481E234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85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染料敏化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82D71-D08C-48D0-AA71-47C3481E234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055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82D71-D08C-48D0-AA71-47C3481E234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210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染料敏化 复合窄带半导体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复合半导体（分离电子空穴），改变反应过程（两个半反应）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助催化剂：贵金属等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82D71-D08C-48D0-AA71-47C3481E234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01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82D71-D08C-48D0-AA71-47C3481E234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06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在太阳光中，可见光占很大一部分能量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82D71-D08C-48D0-AA71-47C3481E234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24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最早实现；</a:t>
            </a:r>
            <a:r>
              <a:rPr lang="zh-CN" altLang="en-US" dirty="0" smtClean="0"/>
              <a:t>被广泛的研究。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82D71-D08C-48D0-AA71-47C3481E234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76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应用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优化</a:t>
            </a:r>
            <a:endParaRPr lang="en-US" altLang="zh-CN" dirty="0" smtClean="0"/>
          </a:p>
          <a:p>
            <a:r>
              <a:rPr lang="zh-CN" altLang="en-US" dirty="0" smtClean="0"/>
              <a:t>水的光解包括产氢，产氧和全分解。这里主要介绍关于产氢的方法。</a:t>
            </a:r>
            <a:endParaRPr lang="en-US" altLang="zh-CN" dirty="0" smtClean="0"/>
          </a:p>
          <a:p>
            <a:r>
              <a:rPr lang="zh-CN" altLang="en-US" dirty="0" smtClean="0"/>
              <a:t>在全分解中，产氧为控速步骤。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82D71-D08C-48D0-AA71-47C3481E234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603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随着电子的转移金属的费米能级也被提高，进而可以催化产氢。</a:t>
            </a:r>
            <a:endParaRPr lang="en-US" altLang="zh-CN" dirty="0" smtClean="0"/>
          </a:p>
          <a:p>
            <a:r>
              <a:rPr lang="zh-CN" altLang="en-US" dirty="0" smtClean="0"/>
              <a:t>同时负载氢和氧可以进一步分离电子</a:t>
            </a:r>
            <a:r>
              <a:rPr lang="en-US" altLang="zh-CN" dirty="0" smtClean="0"/>
              <a:t>/</a:t>
            </a:r>
            <a:r>
              <a:rPr lang="zh-CN" altLang="en-US" dirty="0" smtClean="0"/>
              <a:t>空穴，提高反应效率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82D71-D08C-48D0-AA71-47C3481E234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660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82D71-D08C-48D0-AA71-47C3481E234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574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表面态的存在导致</a:t>
            </a:r>
            <a:r>
              <a:rPr lang="en-US" altLang="zh-CN" dirty="0" smtClean="0"/>
              <a:t>α-Fe2O3</a:t>
            </a:r>
            <a:r>
              <a:rPr lang="zh-CN" altLang="en-US" dirty="0" smtClean="0"/>
              <a:t>光电极拥有较大的反应过</a:t>
            </a:r>
          </a:p>
          <a:p>
            <a:r>
              <a:rPr lang="zh-CN" altLang="en-US" dirty="0" smtClean="0"/>
              <a:t>电位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82D71-D08C-48D0-AA71-47C3481E234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296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空穴和碳酸盐生成碳酸盐根阴离子自由基，促进电子空穴对分离</a:t>
            </a:r>
            <a:endParaRPr lang="en-US" altLang="zh-CN" dirty="0" smtClean="0"/>
          </a:p>
          <a:p>
            <a:r>
              <a:rPr lang="zh-CN" altLang="en-US" dirty="0" smtClean="0"/>
              <a:t>自由基生成氧气和二氧化碳，促进氧气的脱附，减少逆反应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82D71-D08C-48D0-AA71-47C3481E234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81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D46E-0BC8-462D-857C-2AC8DED3AD4E}" type="datetime1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36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9CFE-A3CB-43CB-B2A7-96FA69AB7C25}" type="datetime1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55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D575-7C1F-4C7B-AF36-FF719BF95EDB}" type="datetime1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27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321F-25E4-4678-AABA-F99409D23876}" type="datetime1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611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B53-6412-4DF4-985E-B43FED9CA5EF}" type="datetime1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73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1E2F-8AF3-4E6E-9CE3-FCD3FC34E7CE}" type="datetime1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76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7569-7349-45F8-95EF-BFFFA54040BD}" type="datetime1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2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4298-22A9-42B1-B22B-735054A36F17}" type="datetime1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29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014A-E85D-4F93-B5E8-3EDC822FD550}" type="datetime1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31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9B6B4CC-060F-44B9-B11D-E7CD6FCD2B0D}" type="datetime1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49D0DC-B19A-4980-A006-9A31D6086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74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8A5D-B311-40F4-8A4C-60BF9B256E24}" type="datetime1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87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6E4314-32AE-4779-91C4-9BBA94121C12}" type="datetime1">
              <a:rPr lang="zh-CN" altLang="en-US" smtClean="0"/>
              <a:t>2016/11/15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449D0DC-B19A-4980-A006-9A31D608614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40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err="1"/>
              <a:t>Photocatalytic</a:t>
            </a:r>
            <a:r>
              <a:rPr lang="en-US" altLang="zh-CN" sz="4800" dirty="0"/>
              <a:t> </a:t>
            </a:r>
            <a:r>
              <a:rPr lang="en-US" altLang="zh-CN" sz="4800" dirty="0" smtClean="0"/>
              <a:t>Water </a:t>
            </a:r>
            <a:r>
              <a:rPr lang="en-US" altLang="zh-CN" sz="4800" dirty="0"/>
              <a:t>S</a:t>
            </a:r>
            <a:r>
              <a:rPr lang="en-US" altLang="zh-CN" sz="4800" dirty="0" smtClean="0"/>
              <a:t>plitting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CN" dirty="0" smtClean="0"/>
              <a:t>——</a:t>
            </a:r>
            <a:r>
              <a:rPr lang="zh-CN" altLang="en-US" dirty="0" smtClean="0"/>
              <a:t>表面物理第一小组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03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Addition of electron </a:t>
            </a:r>
            <a:r>
              <a:rPr lang="en-US" altLang="zh-CN" sz="4400" dirty="0" smtClean="0"/>
              <a:t>donor(for H</a:t>
            </a:r>
            <a:r>
              <a:rPr lang="en-US" altLang="zh-CN" sz="4400" baseline="-25000" dirty="0" smtClean="0"/>
              <a:t>2</a:t>
            </a:r>
            <a:r>
              <a:rPr lang="en-US" altLang="zh-CN" sz="4400" dirty="0" smtClean="0"/>
              <a:t>)</a:t>
            </a:r>
            <a:endParaRPr lang="zh-CN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4318706"/>
              </a:xfrm>
            </p:spPr>
            <p:txBody>
              <a:bodyPr>
                <a:noAutofit/>
              </a:bodyPr>
              <a:lstStyle/>
              <a:p>
                <a:r>
                  <a:rPr lang="en-US" altLang="zh-CN" dirty="0" smtClean="0"/>
                  <a:t>Adding electron donors (sacrificial reagents or hole scavengers) to react irreversibly with </a:t>
                </a:r>
                <a:r>
                  <a:rPr lang="en-US" altLang="zh-CN" dirty="0"/>
                  <a:t>the </a:t>
                </a:r>
                <a:r>
                  <a:rPr lang="en-US" altLang="zh-CN" dirty="0" smtClean="0"/>
                  <a:t>VB holes.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dirty="0" smtClean="0"/>
                  <a:t>Organic compounds(hydrocarbons)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E</a:t>
                </a:r>
                <a:r>
                  <a:rPr lang="en-US" altLang="zh-CN" dirty="0" smtClean="0"/>
                  <a:t>nhancement </a:t>
                </a:r>
                <a:r>
                  <a:rPr lang="en-US" altLang="zh-CN" dirty="0"/>
                  <a:t>capability</a:t>
                </a:r>
                <a:r>
                  <a:rPr lang="en-US" altLang="zh-CN" dirty="0" smtClean="0"/>
                  <a:t>: EDTA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</m:oMath>
                </a14:m>
                <a:r>
                  <a:rPr lang="en-US" altLang="zh-CN" dirty="0" smtClean="0"/>
                  <a:t>methanol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</m:oMath>
                </a14:m>
                <a:r>
                  <a:rPr lang="en-US" altLang="zh-CN" dirty="0" smtClean="0"/>
                  <a:t>ethanol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</m:oMath>
                </a14:m>
                <a:r>
                  <a:rPr lang="en-US" altLang="zh-CN" dirty="0" smtClean="0"/>
                  <a:t>lactic acid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D</a:t>
                </a:r>
                <a:r>
                  <a:rPr lang="en-US" altLang="zh-CN" dirty="0" smtClean="0"/>
                  <a:t>ecomposition </a:t>
                </a:r>
                <a:r>
                  <a:rPr lang="en-US" altLang="zh-CN" dirty="0"/>
                  <a:t>of pollutants and </a:t>
                </a:r>
                <a:r>
                  <a:rPr lang="en-US" altLang="zh-CN" dirty="0" smtClean="0"/>
                  <a:t>production </a:t>
                </a:r>
                <a:r>
                  <a:rPr lang="en-US" altLang="zh-CN" dirty="0"/>
                  <a:t>of </a:t>
                </a:r>
                <a:r>
                  <a:rPr lang="en-US" altLang="zh-CN" dirty="0" smtClean="0"/>
                  <a:t>clean hydrogen fuel 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I</a:t>
                </a:r>
                <a:r>
                  <a:rPr lang="en-US" altLang="zh-CN" dirty="0" smtClean="0"/>
                  <a:t>norganic 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fr-FR" altLang="zh-CN" dirty="0"/>
                  <a:t>IO</a:t>
                </a:r>
                <a:r>
                  <a:rPr lang="en-US" altLang="zh-CN" baseline="-25000" dirty="0"/>
                  <a:t>3</a:t>
                </a:r>
                <a:r>
                  <a:rPr lang="en-US" altLang="zh-CN" baseline="30000" dirty="0"/>
                  <a:t>-</a:t>
                </a:r>
                <a:r>
                  <a:rPr lang="en-US" altLang="zh-CN" dirty="0" smtClean="0"/>
                  <a:t>/I</a:t>
                </a:r>
                <a:r>
                  <a:rPr lang="en-US" altLang="zh-CN" baseline="30000" dirty="0" smtClean="0"/>
                  <a:t>-</a:t>
                </a:r>
                <a:r>
                  <a:rPr lang="en-US" altLang="zh-CN" dirty="0" smtClean="0"/>
                  <a:t>, S</a:t>
                </a:r>
                <a:r>
                  <a:rPr lang="en-US" altLang="zh-CN" baseline="30000" dirty="0" smtClean="0"/>
                  <a:t>2-</a:t>
                </a:r>
                <a:r>
                  <a:rPr lang="en-US" altLang="zh-CN" dirty="0" smtClean="0"/>
                  <a:t>/SO</a:t>
                </a:r>
                <a:r>
                  <a:rPr lang="en-US" altLang="zh-CN" baseline="-25000" dirty="0" smtClean="0"/>
                  <a:t>2</a:t>
                </a:r>
                <a:r>
                  <a:rPr lang="fr-FR" altLang="zh-CN" baseline="30000" dirty="0" smtClean="0"/>
                  <a:t>3-</a:t>
                </a:r>
                <a:r>
                  <a:rPr lang="fr-FR" altLang="zh-CN" dirty="0" smtClean="0"/>
                  <a:t>and Ce</a:t>
                </a:r>
                <a:r>
                  <a:rPr lang="fr-FR" altLang="zh-CN" baseline="30000" dirty="0" smtClean="0"/>
                  <a:t>4+</a:t>
                </a:r>
                <a:r>
                  <a:rPr lang="fr-FR" altLang="zh-CN" dirty="0" smtClean="0"/>
                  <a:t>/Ce</a:t>
                </a:r>
                <a:r>
                  <a:rPr lang="fr-FR" altLang="zh-CN" baseline="30000" dirty="0" smtClean="0"/>
                  <a:t>3+</a:t>
                </a:r>
                <a:r>
                  <a:rPr lang="en-US" altLang="zh-CN" dirty="0" smtClean="0"/>
                  <a:t>……</a:t>
                </a:r>
              </a:p>
              <a:p>
                <a:pPr marL="201168" lvl="1" indent="0">
                  <a:buNone/>
                </a:pPr>
                <a:r>
                  <a:rPr lang="fr-FR" altLang="zh-CN" sz="2000" dirty="0" smtClean="0"/>
                  <a:t>   </a:t>
                </a:r>
              </a:p>
              <a:p>
                <a:pPr marL="0" indent="0">
                  <a:buNone/>
                </a:pPr>
                <a:endParaRPr lang="fr-FR" altLang="zh-CN" sz="2000" dirty="0" smtClean="0"/>
              </a:p>
              <a:p>
                <a:pPr lvl="1"/>
                <a:endParaRPr lang="fr-FR" altLang="zh-CN" sz="18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318706"/>
              </a:xfrm>
              <a:blipFill rotWithShape="0">
                <a:blip r:embed="rId3"/>
                <a:stretch>
                  <a:fillRect l="-2262" t="-1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952499" y="6443241"/>
            <a:ext cx="7284719" cy="398214"/>
          </a:xfrm>
        </p:spPr>
        <p:txBody>
          <a:bodyPr/>
          <a:lstStyle/>
          <a:p>
            <a:r>
              <a:rPr lang="en-US" altLang="zh-CN" dirty="0"/>
              <a:t>Nada AA, </a:t>
            </a:r>
            <a:r>
              <a:rPr lang="en-US" altLang="zh-CN" dirty="0" err="1"/>
              <a:t>Barakat</a:t>
            </a:r>
            <a:r>
              <a:rPr lang="en-US" altLang="zh-CN" dirty="0"/>
              <a:t> MH, </a:t>
            </a:r>
            <a:r>
              <a:rPr lang="en-US" altLang="zh-CN" dirty="0" err="1"/>
              <a:t>Hamed</a:t>
            </a:r>
            <a:r>
              <a:rPr lang="en-US" altLang="zh-CN" dirty="0"/>
              <a:t> HA, Mohamed NR, </a:t>
            </a:r>
            <a:r>
              <a:rPr lang="en-US" altLang="zh-CN" dirty="0" err="1"/>
              <a:t>Veziroglu</a:t>
            </a:r>
            <a:r>
              <a:rPr lang="en-US" altLang="zh-CN" dirty="0"/>
              <a:t> TN. Studies on the </a:t>
            </a:r>
            <a:r>
              <a:rPr lang="en-US" altLang="zh-CN" dirty="0" err="1"/>
              <a:t>photocatalytic</a:t>
            </a:r>
            <a:endParaRPr lang="en-US" altLang="zh-CN" dirty="0"/>
          </a:p>
          <a:p>
            <a:r>
              <a:rPr lang="en-US" altLang="zh-CN" dirty="0"/>
              <a:t>hydrogen production using suspended modified TiO2 </a:t>
            </a:r>
            <a:r>
              <a:rPr lang="en-US" altLang="zh-CN" dirty="0" err="1"/>
              <a:t>photocatalysts</a:t>
            </a:r>
            <a:r>
              <a:rPr lang="en-US" altLang="zh-CN" dirty="0"/>
              <a:t>. </a:t>
            </a:r>
            <a:r>
              <a:rPr lang="en-US" altLang="zh-CN" dirty="0" err="1"/>
              <a:t>Int</a:t>
            </a:r>
            <a:r>
              <a:rPr lang="en-US" altLang="zh-CN" dirty="0"/>
              <a:t> J Hydrogen Energy 2005;30(7):</a:t>
            </a:r>
          </a:p>
          <a:p>
            <a:r>
              <a:rPr lang="en-US" altLang="zh-CN" dirty="0"/>
              <a:t>687–691.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7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Z-scheme </a:t>
            </a:r>
            <a:r>
              <a:rPr lang="en-US" altLang="zh-CN" dirty="0" smtClean="0"/>
              <a:t>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1432" y="1845734"/>
            <a:ext cx="3754888" cy="402336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S</a:t>
            </a:r>
            <a:r>
              <a:rPr lang="en-US" altLang="zh-CN" sz="2400" dirty="0" smtClean="0"/>
              <a:t>emiconductors </a:t>
            </a:r>
            <a:r>
              <a:rPr lang="en-US" altLang="zh-CN" sz="2400" dirty="0"/>
              <a:t>with suitable band positions are rare </a:t>
            </a:r>
            <a:endParaRPr lang="en-US" altLang="zh-CN" sz="2400" dirty="0" smtClean="0"/>
          </a:p>
          <a:p>
            <a:r>
              <a:rPr lang="en-US" altLang="zh-CN" sz="2400" dirty="0"/>
              <a:t>R</a:t>
            </a:r>
            <a:r>
              <a:rPr lang="en-US" altLang="zh-CN" sz="2400" dirty="0" smtClean="0"/>
              <a:t>edox </a:t>
            </a:r>
            <a:r>
              <a:rPr lang="en-US" altLang="zh-CN" sz="2400" dirty="0"/>
              <a:t>power is </a:t>
            </a:r>
            <a:r>
              <a:rPr lang="en-US" altLang="zh-CN" sz="2400" dirty="0" smtClean="0"/>
              <a:t>weakened by band-gap narrowing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4622818" y="1845736"/>
            <a:ext cx="3788912" cy="40233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/>
              <a:t>A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wider range of visible light </a:t>
            </a:r>
            <a:r>
              <a:rPr lang="en-US" altLang="zh-CN" sz="2400" dirty="0" smtClean="0"/>
              <a:t>utilization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/>
              <a:t>S</a:t>
            </a:r>
            <a:r>
              <a:rPr lang="en-US" altLang="zh-CN" sz="2400" dirty="0" smtClean="0"/>
              <a:t>trong oxidation and </a:t>
            </a:r>
            <a:r>
              <a:rPr lang="en-US" altLang="zh-CN" sz="2400" dirty="0"/>
              <a:t>reduction </a:t>
            </a:r>
            <a:r>
              <a:rPr lang="en-US" altLang="zh-CN" sz="2400" dirty="0" smtClean="0"/>
              <a:t>ability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Undesirable </a:t>
            </a:r>
            <a:r>
              <a:rPr lang="en-US" altLang="zh-CN" sz="2400" dirty="0"/>
              <a:t>recombination of </a:t>
            </a:r>
            <a:r>
              <a:rPr lang="en-US" altLang="zh-CN" sz="2400" dirty="0" smtClean="0"/>
              <a:t>electrons </a:t>
            </a:r>
            <a:r>
              <a:rPr lang="en-US" altLang="zh-CN" sz="2400" dirty="0"/>
              <a:t>and holes can </a:t>
            </a:r>
            <a:r>
              <a:rPr lang="en-US" altLang="zh-CN" sz="2400" dirty="0" smtClean="0"/>
              <a:t>be inhibited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The </a:t>
            </a:r>
            <a:r>
              <a:rPr lang="en-US" altLang="zh-CN" sz="2400" dirty="0"/>
              <a:t>reverse reactions </a:t>
            </a:r>
            <a:r>
              <a:rPr lang="en-US" altLang="zh-CN" sz="2400" dirty="0" smtClean="0"/>
              <a:t>to </a:t>
            </a:r>
            <a:r>
              <a:rPr lang="en-US" altLang="zh-CN" sz="2400" dirty="0"/>
              <a:t>regenerate H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 can be efﬁciently suppressed</a:t>
            </a:r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92" y="3459540"/>
            <a:ext cx="3754888" cy="240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Atomic layer deposition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Theoretically, minimizing the particle of </a:t>
                </a:r>
                <a:r>
                  <a:rPr lang="en-US" altLang="zh-CN" dirty="0" err="1" smtClean="0"/>
                  <a:t>photocatalyst</a:t>
                </a:r>
                <a:r>
                  <a:rPr lang="en-US" altLang="zh-CN" dirty="0" smtClean="0"/>
                  <a:t> can reduce the time of electron/hole separation and increase the surface area and gas desorption.</a:t>
                </a:r>
              </a:p>
              <a:p>
                <a:r>
                  <a:rPr lang="en-US" altLang="zh-CN" dirty="0" smtClean="0"/>
                  <a:t>Surface </a:t>
                </a:r>
                <a:r>
                  <a:rPr lang="en-US" altLang="zh-CN" dirty="0"/>
                  <a:t>recombination </a:t>
                </a:r>
                <a:r>
                  <a:rPr lang="en-US" altLang="zh-CN" dirty="0" smtClean="0"/>
                  <a:t>and surface trapping states!</a:t>
                </a:r>
                <a:endParaRPr lang="en-US" altLang="zh-CN" dirty="0"/>
              </a:p>
              <a:p>
                <a:r>
                  <a:rPr lang="en-US" altLang="zh-CN" dirty="0" smtClean="0"/>
                  <a:t>Hematite (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 smtClean="0"/>
                  <a:t>-Fe</a:t>
                </a:r>
                <a:r>
                  <a:rPr lang="en-US" altLang="zh-CN" baseline="-25000" dirty="0" smtClean="0"/>
                  <a:t>2</a:t>
                </a:r>
                <a:r>
                  <a:rPr lang="en-US" altLang="zh-CN" dirty="0" smtClean="0"/>
                  <a:t>O</a:t>
                </a:r>
                <a:r>
                  <a:rPr lang="en-US" altLang="zh-CN" baseline="-25000" dirty="0" smtClean="0"/>
                  <a:t>3</a:t>
                </a:r>
                <a:r>
                  <a:rPr lang="en-US" altLang="zh-CN" dirty="0" smtClean="0"/>
                  <a:t>): inexpensive but large </a:t>
                </a:r>
                <a:r>
                  <a:rPr lang="en-US" altLang="zh-CN" dirty="0" err="1" smtClean="0"/>
                  <a:t>overpotential</a:t>
                </a:r>
                <a:r>
                  <a:rPr lang="en-US" altLang="zh-CN" dirty="0" smtClean="0"/>
                  <a:t>.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2" t="-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Formal, F. L.; </a:t>
            </a:r>
            <a:r>
              <a:rPr lang="en-US" altLang="zh-CN" dirty="0" err="1"/>
              <a:t>Tétreault</a:t>
            </a:r>
            <a:r>
              <a:rPr lang="en-US" altLang="zh-CN" dirty="0"/>
              <a:t>, N.; </a:t>
            </a:r>
            <a:r>
              <a:rPr lang="en-US" altLang="zh-CN" dirty="0" err="1"/>
              <a:t>Cornuz</a:t>
            </a:r>
            <a:r>
              <a:rPr lang="en-US" altLang="zh-CN" dirty="0"/>
              <a:t>, M.; </a:t>
            </a:r>
            <a:r>
              <a:rPr lang="en-US" altLang="zh-CN" dirty="0" err="1"/>
              <a:t>Moehl</a:t>
            </a:r>
            <a:r>
              <a:rPr lang="en-US" altLang="zh-CN" dirty="0"/>
              <a:t>, T.; </a:t>
            </a:r>
            <a:r>
              <a:rPr lang="en-US" altLang="zh-CN" dirty="0" err="1"/>
              <a:t>Grätzel</a:t>
            </a:r>
            <a:r>
              <a:rPr lang="en-US" altLang="zh-CN" dirty="0"/>
              <a:t>, M.;</a:t>
            </a:r>
          </a:p>
          <a:p>
            <a:r>
              <a:rPr lang="en-US" altLang="zh-CN" dirty="0" err="1"/>
              <a:t>Sivula</a:t>
            </a:r>
            <a:r>
              <a:rPr lang="en-US" altLang="zh-CN" dirty="0"/>
              <a:t>, K. Chem. Sci. 2011, 2, 737. </a:t>
            </a:r>
            <a:r>
              <a:rPr lang="en-US" altLang="zh-CN" dirty="0" err="1"/>
              <a:t>doi</a:t>
            </a:r>
            <a:r>
              <a:rPr lang="en-US" altLang="zh-CN" dirty="0"/>
              <a:t>: 10.1039/C0SC00578A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" y="4052393"/>
            <a:ext cx="2888844" cy="2112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882820" y="3938865"/>
                <a:ext cx="4997843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/>
                  <a:t>Current densities of the prepared </a:t>
                </a:r>
                <a:r>
                  <a:rPr lang="en-US" altLang="zh-CN" sz="2000" dirty="0" err="1" smtClean="0"/>
                  <a:t>photoanode</a:t>
                </a:r>
                <a:endParaRPr lang="en-US" altLang="zh-CN" sz="2000" dirty="0" smtClean="0"/>
              </a:p>
              <a:p>
                <a:r>
                  <a:rPr lang="en-US" altLang="zh-CN" dirty="0" smtClean="0"/>
                  <a:t>Broken lines: in dark</a:t>
                </a:r>
              </a:p>
              <a:p>
                <a:r>
                  <a:rPr lang="en-US" altLang="zh-CN" u="sng" dirty="0" smtClean="0"/>
                  <a:t>Solid line</a:t>
                </a:r>
                <a:r>
                  <a:rPr lang="en-US" altLang="zh-CN" dirty="0" smtClean="0"/>
                  <a:t>: under </a:t>
                </a:r>
                <a:r>
                  <a:rPr lang="en-US" altLang="zh-CN" dirty="0"/>
                  <a:t>simulated solar illumination</a:t>
                </a:r>
                <a:endParaRPr lang="zh-CN" altLang="en-US" dirty="0" smtClean="0"/>
              </a:p>
              <a:p>
                <a:r>
                  <a:rPr lang="en-US" altLang="zh-CN" dirty="0" smtClean="0"/>
                  <a:t>Black: before ALD</a:t>
                </a:r>
              </a:p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altLang="zh-CN" dirty="0" smtClean="0"/>
                  <a:t>: after ALD (Al</a:t>
                </a:r>
                <a:r>
                  <a:rPr lang="en-US" altLang="zh-CN" baseline="-25000" dirty="0" smtClean="0"/>
                  <a:t>2</a:t>
                </a:r>
                <a:r>
                  <a:rPr lang="en-US" altLang="zh-CN" dirty="0" smtClean="0"/>
                  <a:t>O</a:t>
                </a:r>
                <a:r>
                  <a:rPr lang="en-US" altLang="zh-CN" baseline="-25000" dirty="0" smtClean="0"/>
                  <a:t>3</a:t>
                </a:r>
                <a:r>
                  <a:rPr lang="en-US" altLang="zh-CN" dirty="0" smtClean="0"/>
                  <a:t>) </a:t>
                </a:r>
              </a:p>
              <a:p>
                <a:r>
                  <a:rPr lang="en-US" altLang="zh-CN" dirty="0" smtClean="0">
                    <a:solidFill>
                      <a:srgbClr val="00B050"/>
                    </a:solidFill>
                  </a:rPr>
                  <a:t>Green</a:t>
                </a:r>
                <a:r>
                  <a:rPr lang="en-US" altLang="zh-CN" dirty="0" smtClean="0"/>
                  <a:t>: annealing at 300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altLang="zh-CN" dirty="0" smtClean="0"/>
                  <a:t> 20 min</a:t>
                </a:r>
              </a:p>
              <a:p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Blue</a:t>
                </a:r>
                <a:r>
                  <a:rPr lang="en-US" altLang="zh-CN" dirty="0" smtClean="0"/>
                  <a:t>: annealing at 400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altLang="zh-CN" dirty="0" smtClean="0"/>
                  <a:t> 20 min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820" y="3938865"/>
                <a:ext cx="4997843" cy="2062103"/>
              </a:xfrm>
              <a:prstGeom prst="rect">
                <a:avLst/>
              </a:prstGeom>
              <a:blipFill rotWithShape="0">
                <a:blip r:embed="rId5"/>
                <a:stretch>
                  <a:fillRect l="-1341" t="-1479" r="-366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1874" y="4918421"/>
            <a:ext cx="837489" cy="12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/>
              <a:t>Chemical addition: </a:t>
            </a:r>
            <a:br>
              <a:rPr lang="en-US" altLang="zh-CN" dirty="0" smtClean="0"/>
            </a:br>
            <a:r>
              <a:rPr lang="en-US" altLang="zh-CN" dirty="0" smtClean="0"/>
              <a:t>suppress </a:t>
            </a:r>
            <a:r>
              <a:rPr lang="en-US" altLang="zh-CN" dirty="0"/>
              <a:t>backward reaction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5743786"/>
          </a:xfrm>
        </p:spPr>
        <p:txBody>
          <a:bodyPr>
            <a:normAutofit/>
          </a:bodyPr>
          <a:lstStyle/>
          <a:p>
            <a:r>
              <a:rPr lang="en-US" altLang="zh-CN" dirty="0"/>
              <a:t>Na</a:t>
            </a:r>
            <a:r>
              <a:rPr lang="en-US" altLang="zh-CN" baseline="-25000" dirty="0"/>
              <a:t>2</a:t>
            </a:r>
            <a:r>
              <a:rPr lang="en-US" altLang="zh-CN" dirty="0"/>
              <a:t>CO</a:t>
            </a:r>
            <a:r>
              <a:rPr lang="en-US" altLang="zh-CN" baseline="-25000" dirty="0"/>
              <a:t>3</a:t>
            </a:r>
            <a:r>
              <a:rPr lang="en-US" altLang="zh-CN" dirty="0"/>
              <a:t> was </a:t>
            </a:r>
            <a:r>
              <a:rPr lang="en-US" altLang="zh-CN" dirty="0" smtClean="0"/>
              <a:t>found to be </a:t>
            </a:r>
            <a:r>
              <a:rPr lang="en-US" altLang="zh-CN" dirty="0"/>
              <a:t>beneficial </a:t>
            </a:r>
            <a:r>
              <a:rPr lang="en-US" altLang="zh-CN" dirty="0" smtClean="0"/>
              <a:t>for hydrogen </a:t>
            </a:r>
            <a:r>
              <a:rPr lang="en-US" altLang="zh-CN" dirty="0"/>
              <a:t>and oxygen </a:t>
            </a:r>
            <a:r>
              <a:rPr lang="en-US" altLang="zh-CN" dirty="0" smtClean="0"/>
              <a:t>production in </a:t>
            </a:r>
            <a:r>
              <a:rPr lang="en-US" altLang="zh-CN" dirty="0"/>
              <a:t>various semiconductor </a:t>
            </a:r>
            <a:r>
              <a:rPr lang="en-US" altLang="zh-CN" dirty="0" smtClean="0"/>
              <a:t>photocatalysts. 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sz="1000" dirty="0" smtClean="0"/>
          </a:p>
          <a:p>
            <a:endParaRPr lang="en-US" altLang="zh-CN" sz="1000" dirty="0"/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holes </a:t>
            </a:r>
            <a:r>
              <a:rPr lang="en-US" altLang="zh-CN" sz="2000" dirty="0"/>
              <a:t>were </a:t>
            </a:r>
            <a:r>
              <a:rPr lang="en-US" altLang="zh-CN" sz="2000" dirty="0" smtClean="0"/>
              <a:t>consumed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to </a:t>
            </a:r>
            <a:r>
              <a:rPr lang="en-US" altLang="zh-CN" sz="2000" dirty="0"/>
              <a:t>form carbonate </a:t>
            </a:r>
            <a:r>
              <a:rPr lang="en-US" altLang="zh-CN" sz="2000" dirty="0" smtClean="0"/>
              <a:t>radical.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Promote </a:t>
            </a:r>
            <a:r>
              <a:rPr lang="en-US" altLang="zh-CN" sz="2000" dirty="0"/>
              <a:t>desorption </a:t>
            </a:r>
            <a:r>
              <a:rPr lang="en-US" altLang="zh-CN" sz="2000" dirty="0" smtClean="0"/>
              <a:t>of O</a:t>
            </a:r>
            <a:r>
              <a:rPr lang="en-US" altLang="zh-CN" sz="2000" baseline="-25000" dirty="0" smtClean="0"/>
              <a:t>2</a:t>
            </a:r>
            <a:endParaRPr lang="en-US" altLang="zh-CN" sz="2000" dirty="0"/>
          </a:p>
          <a:p>
            <a:r>
              <a:rPr lang="en-US" altLang="zh-CN" sz="2000" dirty="0" smtClean="0"/>
              <a:t>minimize </a:t>
            </a:r>
            <a:r>
              <a:rPr lang="en-US" altLang="zh-CN" sz="2000" dirty="0"/>
              <a:t>the formation of H</a:t>
            </a:r>
            <a:r>
              <a:rPr lang="en-US" altLang="zh-CN" sz="2000" baseline="-25000" dirty="0"/>
              <a:t>2</a:t>
            </a:r>
            <a:r>
              <a:rPr lang="en-US" altLang="zh-CN" sz="2000" dirty="0"/>
              <a:t>O </a:t>
            </a:r>
            <a:r>
              <a:rPr lang="en-US" altLang="zh-CN" sz="2000" dirty="0" smtClean="0"/>
              <a:t>from </a:t>
            </a:r>
            <a:r>
              <a:rPr lang="en-US" altLang="zh-CN" sz="2000" dirty="0"/>
              <a:t>the backward </a:t>
            </a:r>
            <a:r>
              <a:rPr lang="en-US" altLang="zh-CN" sz="2000" dirty="0" smtClean="0"/>
              <a:t>reaction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658898" y="6426696"/>
            <a:ext cx="5871922" cy="398215"/>
          </a:xfrm>
        </p:spPr>
        <p:txBody>
          <a:bodyPr/>
          <a:lstStyle/>
          <a:p>
            <a:r>
              <a:rPr lang="en-US" altLang="zh-CN" dirty="0" err="1"/>
              <a:t>Sayama</a:t>
            </a:r>
            <a:r>
              <a:rPr lang="en-US" altLang="zh-CN" dirty="0"/>
              <a:t> K, Arakawa H. Effect of Na2CO3 addition on </a:t>
            </a:r>
            <a:r>
              <a:rPr lang="en-US" altLang="zh-CN" dirty="0" err="1"/>
              <a:t>photocatalytic</a:t>
            </a:r>
            <a:r>
              <a:rPr lang="en-US" altLang="zh-CN" dirty="0"/>
              <a:t> decomposition of liquid water over</a:t>
            </a:r>
          </a:p>
          <a:p>
            <a:r>
              <a:rPr lang="en-US" altLang="zh-CN" dirty="0"/>
              <a:t>various semiconductors catalysis. J </a:t>
            </a:r>
            <a:r>
              <a:rPr lang="en-US" altLang="zh-CN" dirty="0" err="1"/>
              <a:t>Photochem</a:t>
            </a:r>
            <a:r>
              <a:rPr lang="en-US" altLang="zh-CN" dirty="0"/>
              <a:t> </a:t>
            </a:r>
            <a:r>
              <a:rPr lang="en-US" altLang="zh-CN" dirty="0" err="1"/>
              <a:t>Photobiol</a:t>
            </a:r>
            <a:r>
              <a:rPr lang="en-US" altLang="zh-CN" dirty="0"/>
              <a:t> A: </a:t>
            </a:r>
            <a:r>
              <a:rPr lang="en-US" altLang="zh-CN" dirty="0" err="1"/>
              <a:t>Chem</a:t>
            </a:r>
            <a:r>
              <a:rPr lang="en-US" altLang="zh-CN" dirty="0"/>
              <a:t> 1994;77(2–3):243–7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59" y="2571054"/>
            <a:ext cx="2171429" cy="18209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19" y="4843029"/>
            <a:ext cx="2689524" cy="3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Dye </a:t>
            </a:r>
            <a:r>
              <a:rPr lang="en-US" altLang="zh-CN" dirty="0" smtClean="0"/>
              <a:t>sensitization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8074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Dyes: redox </a:t>
            </a:r>
            <a:r>
              <a:rPr lang="en-US" altLang="zh-CN" dirty="0"/>
              <a:t>property and visible light </a:t>
            </a:r>
            <a:r>
              <a:rPr lang="en-US" altLang="zh-CN" dirty="0" smtClean="0"/>
              <a:t>sensitivity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E</a:t>
            </a:r>
            <a:r>
              <a:rPr lang="en-US" altLang="zh-CN" dirty="0" smtClean="0"/>
              <a:t>fficient </a:t>
            </a:r>
            <a:r>
              <a:rPr lang="en-US" altLang="zh-CN" dirty="0"/>
              <a:t>absorption of </a:t>
            </a:r>
            <a:r>
              <a:rPr lang="en-US" altLang="zh-CN" dirty="0" smtClean="0"/>
              <a:t>visible light and transfer </a:t>
            </a:r>
            <a:r>
              <a:rPr lang="en-US" altLang="zh-CN" dirty="0"/>
              <a:t>of electrons from excited dyes to the CB of </a:t>
            </a:r>
            <a:r>
              <a:rPr lang="en-US" altLang="zh-CN" dirty="0" smtClean="0"/>
              <a:t>TiO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To regenerate </a:t>
            </a:r>
            <a:r>
              <a:rPr lang="en-US" altLang="zh-CN" dirty="0"/>
              <a:t>dyes, redox systems </a:t>
            </a:r>
            <a:r>
              <a:rPr lang="en-US" altLang="zh-CN" dirty="0" smtClean="0"/>
              <a:t>or sacrificial agents are needed to sustain the reaction cycle.</a:t>
            </a:r>
            <a:endParaRPr lang="zh-CN" altLang="en-US" baseline="-25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41" y="2267093"/>
            <a:ext cx="4589779" cy="20847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141" y="2453639"/>
            <a:ext cx="1749585" cy="164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Composite </a:t>
            </a:r>
            <a:r>
              <a:rPr lang="en-US" altLang="zh-CN" dirty="0"/>
              <a:t>semiconductors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87426"/>
          </a:xfrm>
        </p:spPr>
        <p:txBody>
          <a:bodyPr>
            <a:normAutofit/>
          </a:bodyPr>
          <a:lstStyle/>
          <a:p>
            <a:r>
              <a:rPr lang="en-US" altLang="zh-CN" dirty="0"/>
              <a:t>A</a:t>
            </a:r>
            <a:r>
              <a:rPr lang="en-US" altLang="zh-CN" dirty="0" smtClean="0"/>
              <a:t> </a:t>
            </a:r>
            <a:r>
              <a:rPr lang="en-US" altLang="zh-CN" dirty="0"/>
              <a:t>large band gap semiconductor is coupled with a small </a:t>
            </a:r>
            <a:r>
              <a:rPr lang="en-US" altLang="zh-CN" dirty="0" smtClean="0"/>
              <a:t>band gap semiconductor.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/>
              <a:t>B</a:t>
            </a:r>
            <a:r>
              <a:rPr lang="en-US" altLang="zh-CN" dirty="0" smtClean="0"/>
              <a:t>etter </a:t>
            </a:r>
            <a:r>
              <a:rPr lang="en-US" altLang="zh-CN" dirty="0"/>
              <a:t>charge separation.</a:t>
            </a:r>
            <a:endParaRPr lang="en-US" altLang="zh-CN" dirty="0" smtClean="0"/>
          </a:p>
          <a:p>
            <a:r>
              <a:rPr lang="en-US" altLang="zh-CN" dirty="0" smtClean="0"/>
              <a:t>Sacrificial agent has </a:t>
            </a:r>
            <a:r>
              <a:rPr lang="en-US" altLang="zh-CN" dirty="0"/>
              <a:t>to be added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" y="2527826"/>
            <a:ext cx="4166557" cy="26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The mechanism of photo-catalysis.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Strategies to improve </a:t>
            </a:r>
            <a:r>
              <a:rPr lang="en-US" altLang="zh-CN" dirty="0" err="1" smtClean="0"/>
              <a:t>photocatalytic</a:t>
            </a:r>
            <a:r>
              <a:rPr lang="en-US" altLang="zh-CN" dirty="0" smtClean="0"/>
              <a:t> activity: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E</a:t>
            </a:r>
            <a:r>
              <a:rPr lang="en-US" altLang="zh-CN" dirty="0" smtClean="0"/>
              <a:t>nhancing </a:t>
            </a:r>
            <a:r>
              <a:rPr lang="en-US" altLang="zh-CN" dirty="0"/>
              <a:t>visible light </a:t>
            </a:r>
            <a:r>
              <a:rPr lang="en-US" altLang="zh-CN" dirty="0" smtClean="0"/>
              <a:t>harvesting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 smtClean="0"/>
              <a:t>Boosting the </a:t>
            </a:r>
            <a:r>
              <a:rPr lang="en-US" altLang="zh-CN" dirty="0"/>
              <a:t>separation and migration of </a:t>
            </a:r>
            <a:r>
              <a:rPr lang="en-US" altLang="zh-CN" dirty="0" err="1"/>
              <a:t>photogenerated</a:t>
            </a:r>
            <a:r>
              <a:rPr lang="en-US" altLang="zh-CN" dirty="0"/>
              <a:t> charge </a:t>
            </a:r>
            <a:r>
              <a:rPr lang="en-US" altLang="zh-CN" dirty="0" smtClean="0"/>
              <a:t>carriers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 smtClean="0"/>
              <a:t>Loading</a:t>
            </a:r>
            <a:r>
              <a:rPr lang="en-US" altLang="zh-CN" dirty="0"/>
              <a:t> </a:t>
            </a:r>
            <a:r>
              <a:rPr lang="en-US" altLang="zh-CN" dirty="0" smtClean="0"/>
              <a:t>efficient </a:t>
            </a:r>
            <a:r>
              <a:rPr lang="en-US" altLang="zh-CN" dirty="0" err="1"/>
              <a:t>cocatalysts</a:t>
            </a:r>
            <a:r>
              <a:rPr lang="en-US" altLang="zh-CN" dirty="0"/>
              <a:t> for H</a:t>
            </a:r>
            <a:r>
              <a:rPr lang="en-US" altLang="zh-CN" baseline="-25000" dirty="0"/>
              <a:t>2</a:t>
            </a:r>
            <a:r>
              <a:rPr lang="en-US" altLang="zh-CN" dirty="0"/>
              <a:t> and/or O</a:t>
            </a:r>
            <a:r>
              <a:rPr lang="en-US" altLang="zh-CN" baseline="-25000" dirty="0"/>
              <a:t>2</a:t>
            </a:r>
            <a:r>
              <a:rPr lang="en-US" altLang="zh-CN" dirty="0"/>
              <a:t> </a:t>
            </a:r>
            <a:r>
              <a:rPr lang="en-US" altLang="zh-CN" dirty="0" smtClean="0"/>
              <a:t>evolution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Synergistic </a:t>
            </a:r>
            <a:r>
              <a:rPr lang="en-US" altLang="zh-CN" dirty="0"/>
              <a:t>investigation of </a:t>
            </a:r>
            <a:r>
              <a:rPr lang="en-US" altLang="zh-CN" dirty="0" smtClean="0"/>
              <a:t>above strategies are needed.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Deeper understanding of the </a:t>
            </a:r>
            <a:r>
              <a:rPr lang="en-US" altLang="zh-CN" dirty="0"/>
              <a:t>kinetics and dynamics of a </a:t>
            </a:r>
            <a:r>
              <a:rPr lang="en-US" altLang="zh-CN" dirty="0" err="1" smtClean="0"/>
              <a:t>photocatalytic</a:t>
            </a:r>
            <a:r>
              <a:rPr lang="en-US" altLang="zh-CN" dirty="0"/>
              <a:t> </a:t>
            </a:r>
            <a:r>
              <a:rPr lang="en-US" altLang="zh-CN" dirty="0" smtClean="0"/>
              <a:t>reaction should is necessary </a:t>
            </a:r>
            <a:r>
              <a:rPr lang="en-US" altLang="zh-CN" dirty="0"/>
              <a:t>to establish rational </a:t>
            </a:r>
            <a:r>
              <a:rPr lang="en-US" altLang="zh-CN" dirty="0" smtClean="0"/>
              <a:t>strategies.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5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0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Introduction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The basic mechanism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Photolysis in TiO</a:t>
            </a:r>
            <a:r>
              <a:rPr lang="en-US" altLang="zh-CN" sz="2800" baseline="-25000" dirty="0" smtClean="0"/>
              <a:t>2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Optimization for </a:t>
            </a:r>
            <a:r>
              <a:rPr lang="en-US" altLang="zh-CN" sz="2800" dirty="0" err="1" smtClean="0"/>
              <a:t>photocatalytic</a:t>
            </a:r>
            <a:r>
              <a:rPr lang="en-US" altLang="zh-CN" sz="2800" dirty="0" smtClean="0"/>
              <a:t> activity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Conclusion</a:t>
            </a:r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6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Why </a:t>
                </a:r>
                <a:r>
                  <a:rPr lang="en-US" altLang="zh-CN" dirty="0">
                    <a:solidFill>
                      <a:srgbClr val="FFC000"/>
                    </a:solidFill>
                  </a:rPr>
                  <a:t>Photo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catalytic</a:t>
                </a:r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00B0F0"/>
                    </a:solidFill>
                  </a:rPr>
                  <a:t>water </a:t>
                </a:r>
                <a:r>
                  <a:rPr lang="en-US" altLang="zh-CN" dirty="0" smtClean="0">
                    <a:solidFill>
                      <a:srgbClr val="00B0F0"/>
                    </a:solidFill>
                  </a:rPr>
                  <a:t>splitting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dirty="0" smtClean="0">
                    <a:solidFill>
                      <a:srgbClr val="00B0F0"/>
                    </a:solidFill>
                  </a:rPr>
                  <a:t>Water splitting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zh-CN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</m:groupCh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rgbClr val="00B0F0"/>
                    </a:solidFill>
                  </a:rPr>
                  <a:t> </a:t>
                </a:r>
                <a:endParaRPr lang="en-US" altLang="zh-CN" dirty="0" smtClean="0">
                  <a:solidFill>
                    <a:srgbClr val="00B0F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: clean fuel——no pollution or green-house effect gas.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/>
                    </a:solidFill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”: water/air purification——degrade and mineralize organics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and harmless inorganic anions.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/>
                    </a:solidFill>
                  </a:rPr>
                  <a:t>The principle may be used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to make primary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battery. 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  </a:t>
                </a:r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dirty="0" smtClean="0">
                    <a:solidFill>
                      <a:srgbClr val="FFC000"/>
                    </a:solidFill>
                  </a:rPr>
                  <a:t>Photo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: convert solar energy into chemical energy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/>
                    </a:solidFill>
                  </a:rPr>
                  <a:t>Renewable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/>
                    </a:solidFill>
                  </a:rPr>
                  <a:t>Environment friendly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/>
                    </a:solidFill>
                  </a:rPr>
                  <a:t>Economic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262" t="-2121" r="-1696"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9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802426" cy="4023360"/>
              </a:xfrm>
            </p:spPr>
            <p:txBody>
              <a:bodyPr/>
              <a:lstStyle/>
              <a:p>
                <a:r>
                  <a:rPr lang="en-US" altLang="zh-CN" dirty="0" smtClean="0"/>
                  <a:t>For electrochemical decomposition of water, a potential difference more than 1.23V is needed. </a:t>
                </a:r>
              </a:p>
              <a:p>
                <a:r>
                  <a:rPr lang="en-US" altLang="zh-CN" dirty="0" smtClean="0"/>
                  <a:t>This is equivalent to a photon of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altLang="zh-CN" dirty="0" smtClean="0"/>
                  <a:t> nm (infrared light).</a:t>
                </a:r>
              </a:p>
              <a:p>
                <a:r>
                  <a:rPr lang="en-US" altLang="zh-CN" dirty="0"/>
                  <a:t>H</a:t>
                </a:r>
                <a:r>
                  <a:rPr lang="en-US" altLang="zh-CN" dirty="0" smtClean="0"/>
                  <a:t>owever</a:t>
                </a:r>
                <a:r>
                  <a:rPr lang="en-US" altLang="zh-CN" dirty="0"/>
                  <a:t>, this reaction is kinetically very slow </a:t>
                </a:r>
                <a:r>
                  <a:rPr lang="en-US" altLang="zh-CN" dirty="0" smtClean="0"/>
                  <a:t>for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CN" dirty="0" smtClean="0"/>
                  <a:t>380</a:t>
                </a:r>
                <a:r>
                  <a:rPr lang="en-US" altLang="zh-CN" dirty="0"/>
                  <a:t> </a:t>
                </a:r>
                <a:r>
                  <a:rPr lang="en-US" altLang="zh-CN" dirty="0" smtClean="0"/>
                  <a:t>nm.</a:t>
                </a:r>
              </a:p>
              <a:p>
                <a:r>
                  <a:rPr lang="en-US" altLang="zh-CN" dirty="0"/>
                  <a:t>D</a:t>
                </a:r>
                <a:r>
                  <a:rPr lang="en-US" altLang="zh-CN" dirty="0" smtClean="0"/>
                  <a:t>ue </a:t>
                </a:r>
                <a:r>
                  <a:rPr lang="en-US" altLang="zh-CN" dirty="0"/>
                  <a:t>to the transparency of </a:t>
                </a:r>
                <a:r>
                  <a:rPr lang="en-US" altLang="zh-CN" dirty="0" smtClean="0"/>
                  <a:t>water to visible light, </a:t>
                </a:r>
                <a:r>
                  <a:rPr lang="en-US" altLang="zh-CN" dirty="0"/>
                  <a:t>photolysis can only occur with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altLang="zh-CN" dirty="0" smtClean="0"/>
                  <a:t>180</a:t>
                </a:r>
                <a:r>
                  <a:rPr lang="en-US" altLang="zh-CN" dirty="0"/>
                  <a:t> </a:t>
                </a:r>
                <a:r>
                  <a:rPr lang="en-US" altLang="zh-CN" dirty="0" smtClean="0"/>
                  <a:t>nm. 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The 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photocatalysts</a:t>
                </a:r>
                <a:r>
                  <a:rPr lang="en-US" altLang="zh-CN" dirty="0" smtClean="0"/>
                  <a:t> are needed!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802426" cy="4023360"/>
              </a:xfrm>
              <a:blipFill rotWithShape="0">
                <a:blip r:embed="rId3"/>
                <a:stretch>
                  <a:fillRect l="-2188" t="-2121" r="-2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页脚占位符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Fujishima</a:t>
            </a:r>
            <a:r>
              <a:rPr lang="en-US" altLang="zh-CN" dirty="0"/>
              <a:t> A, Honda K. Electrochemical photolysis of water at a semiconductor electrode. Nature</a:t>
            </a:r>
          </a:p>
          <a:p>
            <a:r>
              <a:rPr lang="en-US" altLang="zh-CN" dirty="0"/>
              <a:t>1972;238:37–8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16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basic mechanism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Main processes </a:t>
            </a:r>
            <a:r>
              <a:rPr lang="en-US" altLang="zh-CN" dirty="0" smtClean="0"/>
              <a:t>of </a:t>
            </a:r>
            <a:r>
              <a:rPr lang="en-US" altLang="zh-CN" dirty="0" err="1"/>
              <a:t>photocatalytic</a:t>
            </a:r>
            <a:r>
              <a:rPr lang="en-US" altLang="zh-CN" dirty="0"/>
              <a:t> water </a:t>
            </a:r>
            <a:r>
              <a:rPr lang="en-US" altLang="zh-CN" dirty="0" smtClean="0"/>
              <a:t>splitting: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549" y="2611489"/>
            <a:ext cx="2687945" cy="20126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28" y="2336111"/>
            <a:ext cx="5433608" cy="2563436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Kudo</a:t>
            </a:r>
            <a:r>
              <a:rPr lang="en-US" altLang="zh-CN" dirty="0"/>
              <a:t>, A., &amp; </a:t>
            </a:r>
            <a:r>
              <a:rPr lang="en-US" altLang="zh-CN" dirty="0" err="1"/>
              <a:t>Miseki</a:t>
            </a:r>
            <a:r>
              <a:rPr lang="en-US" altLang="zh-CN" dirty="0"/>
              <a:t>, Y. (2009). Heterogeneous </a:t>
            </a:r>
            <a:r>
              <a:rPr lang="en-US" altLang="zh-CN" dirty="0" err="1"/>
              <a:t>photocatalyst</a:t>
            </a:r>
            <a:r>
              <a:rPr lang="en-US" altLang="zh-CN" dirty="0"/>
              <a:t> materials for water splitting. </a:t>
            </a:r>
            <a:r>
              <a:rPr lang="en-US" altLang="zh-CN" i="1" dirty="0"/>
              <a:t>Chemical Society Reviews,</a:t>
            </a:r>
            <a:r>
              <a:rPr lang="en-US" altLang="zh-CN" dirty="0"/>
              <a:t> </a:t>
            </a:r>
            <a:r>
              <a:rPr lang="en-US" altLang="zh-CN" i="1" dirty="0"/>
              <a:t>38</a:t>
            </a:r>
            <a:r>
              <a:rPr lang="en-US" altLang="zh-CN" dirty="0"/>
              <a:t>(1), 253-78.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8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9235" y="1845734"/>
            <a:ext cx="4394581" cy="402336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R</a:t>
            </a:r>
            <a:r>
              <a:rPr lang="en-US" altLang="zh-CN" sz="2400" dirty="0" smtClean="0"/>
              <a:t>equirements for photocatalysts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113815" y="1845735"/>
                <a:ext cx="3743582" cy="40233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D</a:t>
                </a:r>
                <a:r>
                  <a:rPr lang="en-US" altLang="zh-CN" sz="2400" dirty="0" smtClean="0"/>
                  <a:t>ifficulty to overcome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Recombination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 smtClean="0"/>
                  <a:t> pair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Fast drawback reaction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altLang="zh-CN" sz="20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Inability to utilize visible light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altLang="zh-CN" sz="20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Catalyst </a:t>
                </a:r>
                <a:r>
                  <a:rPr lang="en-US" altLang="zh-CN" sz="2000" dirty="0"/>
                  <a:t>decay</a:t>
                </a:r>
              </a:p>
              <a:p>
                <a:pPr lvl="1"/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13815" y="1845735"/>
                <a:ext cx="3743582" cy="4023359"/>
              </a:xfrm>
              <a:blipFill rotWithShape="0">
                <a:blip r:embed="rId3"/>
                <a:stretch>
                  <a:fillRect l="-5049" t="-2121" r="-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82" y="2382685"/>
            <a:ext cx="4099381" cy="218931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>
            <a:off x="4962134" y="1908843"/>
            <a:ext cx="0" cy="28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764639" y="6503914"/>
            <a:ext cx="3617103" cy="365125"/>
          </a:xfrm>
        </p:spPr>
        <p:txBody>
          <a:bodyPr/>
          <a:lstStyle/>
          <a:p>
            <a:r>
              <a:rPr lang="en-US" altLang="zh-CN" dirty="0" err="1"/>
              <a:t>Kudo</a:t>
            </a:r>
            <a:r>
              <a:rPr lang="en-US" altLang="zh-CN" dirty="0"/>
              <a:t>, A., &amp; </a:t>
            </a:r>
            <a:r>
              <a:rPr lang="en-US" altLang="zh-CN" dirty="0" err="1"/>
              <a:t>Miseki</a:t>
            </a:r>
            <a:r>
              <a:rPr lang="en-US" altLang="zh-CN" dirty="0"/>
              <a:t>, Y. (2009). Heterogeneous </a:t>
            </a:r>
            <a:r>
              <a:rPr lang="en-US" altLang="zh-CN" dirty="0" err="1"/>
              <a:t>photocatalyst</a:t>
            </a:r>
            <a:r>
              <a:rPr lang="en-US" altLang="zh-CN" dirty="0"/>
              <a:t> materials for water splitting. Chemical Society Reviews, 38(1), 253-78.</a:t>
            </a:r>
          </a:p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8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Photolysis in TiO</a:t>
            </a:r>
            <a:r>
              <a:rPr lang="en-US" altLang="zh-CN" baseline="-25000" dirty="0" smtClean="0"/>
              <a:t>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78371" y="1845735"/>
            <a:ext cx="345356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 Advantages: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 smtClean="0"/>
              <a:t>strong </a:t>
            </a:r>
            <a:r>
              <a:rPr lang="en-US" altLang="zh-CN" dirty="0"/>
              <a:t>catalytic activity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high chemical stability (non-corrosive)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long lifetime of electron/hole pairs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 smtClean="0"/>
              <a:t>Environmentally </a:t>
            </a:r>
            <a:r>
              <a:rPr lang="en-US" altLang="zh-CN" dirty="0"/>
              <a:t>friendly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Abundant and cost effective.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1845735"/>
            <a:ext cx="4076586" cy="13205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3166319"/>
            <a:ext cx="2425207" cy="27983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34407" y="5937738"/>
            <a:ext cx="24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Honda–</a:t>
            </a:r>
            <a:r>
              <a:rPr lang="en-US" altLang="zh-CN" dirty="0" err="1"/>
              <a:t>Fujishima</a:t>
            </a:r>
            <a:r>
              <a:rPr lang="en-US" altLang="zh-CN" dirty="0"/>
              <a:t> effect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709" y="3419053"/>
            <a:ext cx="3147078" cy="223825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53634" y="5564522"/>
            <a:ext cx="16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 smtClean="0"/>
              <a:t>Pt</a:t>
            </a:r>
            <a:r>
              <a:rPr lang="en-US" altLang="zh-CN" sz="1400" dirty="0" smtClean="0"/>
              <a:t> counter electrode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536596" y="5564523"/>
            <a:ext cx="2214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TiO</a:t>
            </a:r>
            <a:r>
              <a:rPr lang="en-US" altLang="zh-CN" sz="1400" baseline="-25000" dirty="0" smtClean="0"/>
              <a:t>2</a:t>
            </a:r>
            <a:r>
              <a:rPr lang="en-US" altLang="zh-CN" sz="1400" dirty="0" smtClean="0"/>
              <a:t> n-type </a:t>
            </a:r>
            <a:r>
              <a:rPr lang="en-US" altLang="zh-CN" sz="1400" dirty="0" err="1" smtClean="0"/>
              <a:t>photoelectrode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2891968" y="3674842"/>
                <a:ext cx="478144" cy="506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groupCh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968" y="3674842"/>
                <a:ext cx="478144" cy="50635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1637319" y="3674375"/>
                <a:ext cx="457305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groupCh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319" y="3674375"/>
                <a:ext cx="457305" cy="5058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Fujishima</a:t>
            </a:r>
            <a:r>
              <a:rPr lang="en-US" altLang="zh-CN" dirty="0"/>
              <a:t> A, Honda K. Electrochemical photolysis of water at a semiconductor electrode. Nature</a:t>
            </a:r>
          </a:p>
          <a:p>
            <a:r>
              <a:rPr lang="en-US" altLang="zh-CN" dirty="0"/>
              <a:t>1972;238:37–8</a:t>
            </a:r>
            <a:endParaRPr lang="zh-CN" altLang="en-US" dirty="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42138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 Difficulty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and possible solution</a:t>
                </a:r>
              </a:p>
              <a:p>
                <a:pPr lvl="1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Recombination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pair: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/>
                  <a:t>Co-catalyst to separate electron and holes</a:t>
                </a:r>
                <a:endParaRPr lang="en-US" altLang="zh-CN" sz="1800" dirty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/>
                  <a:t>Chemical addition—electron/hole </a:t>
                </a:r>
                <a:r>
                  <a:rPr lang="en-US" altLang="zh-CN" sz="1800" dirty="0" err="1" smtClean="0"/>
                  <a:t>doner</a:t>
                </a:r>
                <a:endParaRPr lang="en-US" altLang="zh-CN" sz="1800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altLang="zh-CN" sz="1800" dirty="0"/>
                  <a:t>A</a:t>
                </a:r>
                <a:r>
                  <a:rPr lang="en-US" altLang="zh-CN" sz="1800" dirty="0" smtClean="0"/>
                  <a:t>tomic </a:t>
                </a:r>
                <a:r>
                  <a:rPr lang="en-US" altLang="zh-CN" sz="1800" dirty="0"/>
                  <a:t>layer </a:t>
                </a:r>
                <a:r>
                  <a:rPr lang="en-US" altLang="zh-CN" sz="1800" dirty="0" smtClean="0"/>
                  <a:t>deposition (ALD)—</a:t>
                </a:r>
                <a:r>
                  <a:rPr lang="en-US" altLang="zh-CN" sz="1800" dirty="0" err="1" smtClean="0"/>
                  <a:t>passivate</a:t>
                </a:r>
                <a:r>
                  <a:rPr lang="en-US" altLang="zh-CN" sz="1800" dirty="0" smtClean="0"/>
                  <a:t> </a:t>
                </a:r>
                <a:r>
                  <a:rPr lang="en-US" altLang="zh-CN" sz="1800" dirty="0"/>
                  <a:t>surface states</a:t>
                </a:r>
              </a:p>
              <a:p>
                <a:pPr lvl="1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Fast drawback </a:t>
                </a:r>
                <a:r>
                  <a:rPr lang="en-US" altLang="zh-CN" dirty="0" smtClean="0"/>
                  <a:t>reaction</a:t>
                </a:r>
                <a:endParaRPr lang="en-US" altLang="zh-CN" dirty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altLang="zh-CN" sz="1800" dirty="0"/>
                  <a:t>Chemical addition</a:t>
                </a:r>
              </a:p>
              <a:p>
                <a:pPr lvl="1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Inability to utilize visible light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altLang="zh-CN" sz="1800" dirty="0"/>
                  <a:t>Dye </a:t>
                </a:r>
                <a:r>
                  <a:rPr lang="en-US" altLang="zh-CN" sz="1800" dirty="0" smtClean="0"/>
                  <a:t>sensitization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/>
                  <a:t>Composition </a:t>
                </a:r>
                <a:r>
                  <a:rPr lang="en-US" altLang="zh-CN" sz="1800" dirty="0"/>
                  <a:t>Semiconductor </a:t>
                </a:r>
              </a:p>
              <a:p>
                <a:pPr lvl="1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Catalyst </a:t>
                </a:r>
                <a:r>
                  <a:rPr lang="en-US" altLang="zh-CN" dirty="0" smtClean="0"/>
                  <a:t>decay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altLang="zh-CN" sz="1800" dirty="0"/>
                  <a:t>Atomic layer </a:t>
                </a:r>
                <a:r>
                  <a:rPr lang="en-US" altLang="zh-CN" sz="1800" dirty="0" smtClean="0"/>
                  <a:t>deposition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213872"/>
              </a:xfrm>
              <a:blipFill rotWithShape="0">
                <a:blip r:embed="rId3"/>
                <a:stretch>
                  <a:fillRect l="-1535" t="-20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Co-catalyst: Noble </a:t>
            </a:r>
            <a:r>
              <a:rPr lang="en-US" altLang="zh-CN" sz="4400" dirty="0"/>
              <a:t>metal loading</a:t>
            </a:r>
            <a:endParaRPr lang="zh-CN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7886325" cy="4023360"/>
              </a:xfrm>
            </p:spPr>
            <p:txBody>
              <a:bodyPr>
                <a:noAutofit/>
              </a:bodyPr>
              <a:lstStyle/>
              <a:p>
                <a:r>
                  <a:rPr lang="en-US" altLang="zh-CN" dirty="0"/>
                  <a:t>T</a:t>
                </a:r>
                <a:r>
                  <a:rPr lang="en-US" altLang="zh-CN" dirty="0" smtClean="0"/>
                  <a:t>he </a:t>
                </a:r>
                <a:r>
                  <a:rPr lang="en-US" altLang="zh-CN" dirty="0"/>
                  <a:t>Fermi levels of </a:t>
                </a:r>
                <a:r>
                  <a:rPr lang="en-US" altLang="zh-CN" dirty="0" smtClean="0"/>
                  <a:t>some noble metals (</a:t>
                </a:r>
                <a:r>
                  <a:rPr lang="en-US" altLang="zh-CN" dirty="0" err="1" smtClean="0"/>
                  <a:t>Pt</a:t>
                </a:r>
                <a:r>
                  <a:rPr lang="en-US" altLang="zh-CN" dirty="0"/>
                  <a:t>, Au, </a:t>
                </a:r>
                <a:r>
                  <a:rPr lang="en-US" altLang="zh-CN" dirty="0" err="1"/>
                  <a:t>Pd</a:t>
                </a:r>
                <a:r>
                  <a:rPr lang="en-US" altLang="zh-CN" dirty="0"/>
                  <a:t>, Rh, Ni, Cu and Ag</a:t>
                </a:r>
                <a:r>
                  <a:rPr lang="en-US" altLang="zh-CN" dirty="0" smtClean="0"/>
                  <a:t>) </a:t>
                </a:r>
                <a:r>
                  <a:rPr lang="en-US" altLang="zh-CN" dirty="0"/>
                  <a:t>are lower than that of </a:t>
                </a:r>
                <a:r>
                  <a:rPr lang="en-US" altLang="zh-CN" dirty="0" smtClean="0"/>
                  <a:t>TiO</a:t>
                </a:r>
                <a:r>
                  <a:rPr lang="en-US" altLang="zh-CN" baseline="-25000" dirty="0" smtClean="0"/>
                  <a:t>2</a:t>
                </a:r>
                <a:r>
                  <a:rPr lang="en-US" altLang="zh-CN" dirty="0" smtClean="0"/>
                  <a:t>. </a:t>
                </a:r>
              </a:p>
              <a:p>
                <a:r>
                  <a:rPr lang="en-US" altLang="zh-CN" dirty="0" smtClean="0"/>
                  <a:t>Conduction band </a:t>
                </a:r>
                <a:r>
                  <a:rPr lang="en-US" altLang="zh-CN" dirty="0"/>
                  <a:t>of TiO</a:t>
                </a:r>
                <a:r>
                  <a:rPr lang="en-US" altLang="zh-CN" baseline="-25000" dirty="0"/>
                  <a:t>2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Photo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excited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electrons</m:t>
                        </m:r>
                      </m:e>
                    </m:groupChr>
                  </m:oMath>
                </a14:m>
                <a:r>
                  <a:rPr lang="en-US" altLang="zh-CN" dirty="0" smtClean="0"/>
                  <a:t>metal particles </a:t>
                </a:r>
              </a:p>
              <a:p>
                <a:r>
                  <a:rPr lang="en-US" altLang="zh-CN" dirty="0"/>
                  <a:t>P</a:t>
                </a:r>
                <a:r>
                  <a:rPr lang="en-US" altLang="zh-CN" dirty="0" smtClean="0"/>
                  <a:t>hoto-generated holes remain </a:t>
                </a:r>
                <a:r>
                  <a:rPr lang="en-US" altLang="zh-CN" dirty="0"/>
                  <a:t>on the valence band </a:t>
                </a:r>
                <a:r>
                  <a:rPr lang="en-US" altLang="zh-CN" dirty="0" smtClean="0"/>
                  <a:t>TiO</a:t>
                </a:r>
                <a:r>
                  <a:rPr lang="en-US" altLang="zh-CN" baseline="-25000" dirty="0" smtClean="0"/>
                  <a:t>2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/>
                  <a:t>R</a:t>
                </a:r>
                <a:r>
                  <a:rPr lang="en-US" altLang="zh-CN" dirty="0" smtClean="0"/>
                  <a:t>educe </a:t>
                </a:r>
                <a:r>
                  <a:rPr lang="en-US" altLang="zh-CN" dirty="0"/>
                  <a:t>the possibility of </a:t>
                </a:r>
                <a:r>
                  <a:rPr lang="en-US" altLang="zh-CN" dirty="0" smtClean="0"/>
                  <a:t>recombination.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 Drawback: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Too </a:t>
                </a:r>
                <a:r>
                  <a:rPr lang="en-US" altLang="zh-CN" dirty="0"/>
                  <a:t>much metal </a:t>
                </a:r>
                <a:r>
                  <a:rPr lang="en-US" altLang="zh-CN" dirty="0" smtClean="0"/>
                  <a:t>particle might reduce </a:t>
                </a:r>
                <a:r>
                  <a:rPr lang="en-US" altLang="zh-CN" dirty="0"/>
                  <a:t>photon absorption by </a:t>
                </a:r>
                <a:r>
                  <a:rPr lang="en-US" altLang="zh-CN" dirty="0" smtClean="0"/>
                  <a:t>TiO</a:t>
                </a:r>
                <a:r>
                  <a:rPr lang="en-US" altLang="zh-CN" baseline="-25000" dirty="0" smtClean="0"/>
                  <a:t>2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Become </a:t>
                </a:r>
                <a:r>
                  <a:rPr lang="en-US" altLang="zh-CN" dirty="0"/>
                  <a:t>electron-hole </a:t>
                </a:r>
                <a:r>
                  <a:rPr lang="en-US" altLang="zh-CN" dirty="0" smtClean="0"/>
                  <a:t>recombination centers. </a:t>
                </a:r>
              </a:p>
              <a:p>
                <a:r>
                  <a:rPr lang="en-US" altLang="zh-CN" dirty="0"/>
                  <a:t>Dual </a:t>
                </a:r>
                <a:r>
                  <a:rPr lang="en-US" altLang="zh-CN" dirty="0" err="1" smtClean="0"/>
                  <a:t>cocatalysts</a:t>
                </a:r>
                <a:r>
                  <a:rPr lang="en-US" altLang="zh-CN" dirty="0" smtClean="0"/>
                  <a:t>: </a:t>
                </a:r>
                <a:r>
                  <a:rPr lang="en-US" altLang="zh-CN" dirty="0" err="1"/>
                  <a:t>coloading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of both H</a:t>
                </a:r>
                <a:r>
                  <a:rPr lang="en-US" altLang="zh-CN" baseline="-25000" dirty="0" smtClean="0"/>
                  <a:t>2</a:t>
                </a:r>
                <a:r>
                  <a:rPr lang="en-US" altLang="zh-CN" dirty="0" smtClean="0"/>
                  <a:t>/O</a:t>
                </a:r>
                <a:r>
                  <a:rPr lang="en-US" altLang="zh-CN" baseline="-25000" dirty="0" smtClean="0"/>
                  <a:t>2</a:t>
                </a:r>
                <a:r>
                  <a:rPr lang="en-US" altLang="zh-CN" dirty="0" smtClean="0"/>
                  <a:t> evolution </a:t>
                </a:r>
                <a:r>
                  <a:rPr lang="en-US" altLang="zh-CN" dirty="0" err="1"/>
                  <a:t>cocatalysts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845734"/>
                <a:ext cx="7886325" cy="4023360"/>
              </a:xfrm>
              <a:blipFill rotWithShape="0">
                <a:blip r:embed="rId3"/>
                <a:stretch>
                  <a:fillRect l="-1468" t="-2121" r="-1546" b="-4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0DC-B19A-4980-A006-9A31D608614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3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蓝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1610</TotalTime>
  <Words>905</Words>
  <Application>Microsoft Office PowerPoint</Application>
  <PresentationFormat>全屏显示(4:3)</PresentationFormat>
  <Paragraphs>188</Paragraphs>
  <Slides>17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Cambria Math</vt:lpstr>
      <vt:lpstr>Symbol</vt:lpstr>
      <vt:lpstr>Wingdings</vt:lpstr>
      <vt:lpstr>回顾</vt:lpstr>
      <vt:lpstr>Photocatalytic Water Splitting</vt:lpstr>
      <vt:lpstr>Outline</vt:lpstr>
      <vt:lpstr>Introduction</vt:lpstr>
      <vt:lpstr>PowerPoint 演示文稿</vt:lpstr>
      <vt:lpstr>The basic mechanism</vt:lpstr>
      <vt:lpstr>PowerPoint 演示文稿</vt:lpstr>
      <vt:lpstr>Photolysis in TiO2</vt:lpstr>
      <vt:lpstr>Optimization</vt:lpstr>
      <vt:lpstr>Co-catalyst: Noble metal loading</vt:lpstr>
      <vt:lpstr>Addition of electron donor(for H2)</vt:lpstr>
      <vt:lpstr>Z-scheme system</vt:lpstr>
      <vt:lpstr>Atomic layer deposition</vt:lpstr>
      <vt:lpstr>Chemical addition:  suppress backward reaction</vt:lpstr>
      <vt:lpstr>Dye sensitization</vt:lpstr>
      <vt:lpstr>Composite semiconductors</vt:lpstr>
      <vt:lpstr>Conclusion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Photocatalytic water splitting</dc:title>
  <dc:creator>ZheYi Zhe</dc:creator>
  <cp:lastModifiedBy>ZheYi Zhe</cp:lastModifiedBy>
  <cp:revision>78</cp:revision>
  <dcterms:created xsi:type="dcterms:W3CDTF">2016-11-03T14:02:43Z</dcterms:created>
  <dcterms:modified xsi:type="dcterms:W3CDTF">2016-11-15T12:42:24Z</dcterms:modified>
</cp:coreProperties>
</file>